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5" r:id="rId8"/>
    <p:sldId id="262" r:id="rId9"/>
    <p:sldId id="264"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72" autoAdjust="0"/>
    <p:restoredTop sz="72917"/>
  </p:normalViewPr>
  <p:slideViewPr>
    <p:cSldViewPr snapToGrid="0">
      <p:cViewPr varScale="1">
        <p:scale>
          <a:sx n="109" d="100"/>
          <a:sy n="109" d="100"/>
        </p:scale>
        <p:origin x="84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5C2044-BBB6-4B06-B375-C7DC6923C240}" type="datetimeFigureOut">
              <a:rPr lang="en-US" smtClean="0"/>
              <a:t>7/16/21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0A6BEB-00D8-44F8-95C0-D6162C603D10}" type="slidenum">
              <a:rPr lang="en-US" smtClean="0"/>
              <a:t>‹#›</a:t>
            </a:fld>
            <a:endParaRPr lang="en-US"/>
          </a:p>
        </p:txBody>
      </p:sp>
    </p:spTree>
    <p:extLst>
      <p:ext uri="{BB962C8B-B14F-4D97-AF65-F5344CB8AC3E}">
        <p14:creationId xmlns:p14="http://schemas.microsoft.com/office/powerpoint/2010/main" val="1748260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icbreastfeeding.fns.usda.gov/letter-your-future-self"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icbreastfeeding.fns.usda.gov/"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Every year, we are given 525,600 minutes. Why do some moms invest a significant amount of their 525,600 minutes in breastfeeding?  </a:t>
            </a:r>
          </a:p>
          <a:p>
            <a:endParaRPr lang="en-US" dirty="0"/>
          </a:p>
        </p:txBody>
      </p:sp>
      <p:sp>
        <p:nvSpPr>
          <p:cNvPr id="4" name="Slide Number Placeholder 3"/>
          <p:cNvSpPr>
            <a:spLocks noGrp="1"/>
          </p:cNvSpPr>
          <p:nvPr>
            <p:ph type="sldNum" sz="quarter" idx="10"/>
          </p:nvPr>
        </p:nvSpPr>
        <p:spPr/>
        <p:txBody>
          <a:bodyPr/>
          <a:lstStyle/>
          <a:p>
            <a:fld id="{020A6BEB-00D8-44F8-95C0-D6162C603D10}" type="slidenum">
              <a:rPr lang="en-US" smtClean="0"/>
              <a:t>2</a:t>
            </a:fld>
            <a:endParaRPr lang="en-US"/>
          </a:p>
        </p:txBody>
      </p:sp>
    </p:spTree>
    <p:extLst>
      <p:ext uri="{BB962C8B-B14F-4D97-AF65-F5344CB8AC3E}">
        <p14:creationId xmlns:p14="http://schemas.microsoft.com/office/powerpoint/2010/main" val="3658051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Breastfeeding moms feel </a:t>
            </a:r>
            <a:r>
              <a:rPr lang="en-US" sz="1200" i="1" kern="1200" dirty="0">
                <a:solidFill>
                  <a:schemeClr val="tx1"/>
                </a:solidFill>
                <a:effectLst/>
                <a:latin typeface="+mn-lt"/>
                <a:ea typeface="+mn-ea"/>
                <a:cs typeface="+mn-cs"/>
              </a:rPr>
              <a:t>loved</a:t>
            </a:r>
            <a:r>
              <a:rPr lang="en-US" sz="1200" kern="1200" dirty="0">
                <a:solidFill>
                  <a:schemeClr val="tx1"/>
                </a:solidFill>
                <a:effectLst/>
                <a:latin typeface="+mn-lt"/>
                <a:ea typeface="+mn-ea"/>
                <a:cs typeface="+mn-cs"/>
              </a:rPr>
              <a:t>. They use words like </a:t>
            </a:r>
            <a:r>
              <a:rPr lang="en-US" sz="1200" i="1" kern="1200" dirty="0">
                <a:solidFill>
                  <a:schemeClr val="tx1"/>
                </a:solidFill>
                <a:effectLst/>
                <a:latin typeface="+mn-lt"/>
                <a:ea typeface="+mn-ea"/>
                <a:cs typeface="+mn-cs"/>
              </a:rPr>
              <a:t>great, awesome</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amazing</a:t>
            </a:r>
            <a:r>
              <a:rPr lang="en-US" sz="1200" kern="1200" dirty="0">
                <a:solidFill>
                  <a:schemeClr val="tx1"/>
                </a:solidFill>
                <a:effectLst/>
                <a:latin typeface="+mn-lt"/>
                <a:ea typeface="+mn-ea"/>
                <a:cs typeface="+mn-cs"/>
              </a:rPr>
              <a:t> to describe their breastfeeding journey, even when their experience was not always easy. They love the unique mother-baby emotional connection from breastfeeding.</a:t>
            </a:r>
          </a:p>
          <a:p>
            <a:endParaRPr lang="en-US" dirty="0"/>
          </a:p>
        </p:txBody>
      </p:sp>
      <p:sp>
        <p:nvSpPr>
          <p:cNvPr id="4" name="Slide Number Placeholder 3"/>
          <p:cNvSpPr>
            <a:spLocks noGrp="1"/>
          </p:cNvSpPr>
          <p:nvPr>
            <p:ph type="sldNum" sz="quarter" idx="10"/>
          </p:nvPr>
        </p:nvSpPr>
        <p:spPr/>
        <p:txBody>
          <a:bodyPr/>
          <a:lstStyle/>
          <a:p>
            <a:fld id="{020A6BEB-00D8-44F8-95C0-D6162C603D10}" type="slidenum">
              <a:rPr lang="en-US" smtClean="0"/>
              <a:t>3</a:t>
            </a:fld>
            <a:endParaRPr lang="en-US"/>
          </a:p>
        </p:txBody>
      </p:sp>
    </p:spTree>
    <p:extLst>
      <p:ext uri="{BB962C8B-B14F-4D97-AF65-F5344CB8AC3E}">
        <p14:creationId xmlns:p14="http://schemas.microsoft.com/office/powerpoint/2010/main" val="336870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Breastfeeding makes moms </a:t>
            </a:r>
            <a:r>
              <a:rPr lang="en-US" sz="1200" i="1" kern="1200" dirty="0">
                <a:solidFill>
                  <a:schemeClr val="tx1"/>
                </a:solidFill>
                <a:effectLst/>
                <a:latin typeface="+mn-lt"/>
                <a:ea typeface="+mn-ea"/>
                <a:cs typeface="+mn-cs"/>
              </a:rPr>
              <a:t>proud. </a:t>
            </a:r>
            <a:r>
              <a:rPr lang="en-US" sz="1200" kern="1200" dirty="0">
                <a:solidFill>
                  <a:schemeClr val="tx1"/>
                </a:solidFill>
                <a:effectLst/>
                <a:latin typeface="+mn-lt"/>
                <a:ea typeface="+mn-ea"/>
                <a:cs typeface="+mn-cs"/>
              </a:rPr>
              <a:t>They treasure the deep sense of accomplishment they feel, especially when they “stick with it,” despite pressures to stop or significant breastfeeding challenges.</a:t>
            </a:r>
          </a:p>
          <a:p>
            <a:endParaRPr lang="en-US" dirty="0"/>
          </a:p>
        </p:txBody>
      </p:sp>
      <p:sp>
        <p:nvSpPr>
          <p:cNvPr id="4" name="Slide Number Placeholder 3"/>
          <p:cNvSpPr>
            <a:spLocks noGrp="1"/>
          </p:cNvSpPr>
          <p:nvPr>
            <p:ph type="sldNum" sz="quarter" idx="10"/>
          </p:nvPr>
        </p:nvSpPr>
        <p:spPr/>
        <p:txBody>
          <a:bodyPr/>
          <a:lstStyle/>
          <a:p>
            <a:fld id="{020A6BEB-00D8-44F8-95C0-D6162C603D10}" type="slidenum">
              <a:rPr lang="en-US" smtClean="0"/>
              <a:t>4</a:t>
            </a:fld>
            <a:endParaRPr lang="en-US"/>
          </a:p>
        </p:txBody>
      </p:sp>
    </p:spTree>
    <p:extLst>
      <p:ext uri="{BB962C8B-B14F-4D97-AF65-F5344CB8AC3E}">
        <p14:creationId xmlns:p14="http://schemas.microsoft.com/office/powerpoint/2010/main" val="1502603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Breastfeeding moms feel </a:t>
            </a:r>
            <a:r>
              <a:rPr lang="en-US" sz="1200" i="1" kern="1200" dirty="0">
                <a:solidFill>
                  <a:schemeClr val="tx1"/>
                </a:solidFill>
                <a:effectLst/>
                <a:latin typeface="+mn-lt"/>
                <a:ea typeface="+mn-ea"/>
                <a:cs typeface="+mn-cs"/>
              </a:rPr>
              <a:t>confident</a:t>
            </a:r>
            <a:r>
              <a:rPr lang="en-US" sz="1200" kern="1200" dirty="0">
                <a:solidFill>
                  <a:schemeClr val="tx1"/>
                </a:solidFill>
                <a:effectLst/>
                <a:latin typeface="+mn-lt"/>
                <a:ea typeface="+mn-ea"/>
                <a:cs typeface="+mn-cs"/>
              </a:rPr>
              <a:t>. Many moms struggle with insecurity, wondering if they are doing their best to nurture their babies. Moms who breastfeed are confident their milk is the best nutrition for their baby. Even moms who are uncertain about their milk supply feel reassured—and confident—when they see their baby thrive.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20A6BEB-00D8-44F8-95C0-D6162C603D10}" type="slidenum">
              <a:rPr lang="en-US" smtClean="0"/>
              <a:t>5</a:t>
            </a:fld>
            <a:endParaRPr lang="en-US"/>
          </a:p>
        </p:txBody>
      </p:sp>
    </p:spTree>
    <p:extLst>
      <p:ext uri="{BB962C8B-B14F-4D97-AF65-F5344CB8AC3E}">
        <p14:creationId xmlns:p14="http://schemas.microsoft.com/office/powerpoint/2010/main" val="1403903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Breastfeeding moms feel </a:t>
            </a:r>
            <a:r>
              <a:rPr lang="en-US" sz="1200" i="1" kern="1200" dirty="0">
                <a:solidFill>
                  <a:schemeClr val="tx1"/>
                </a:solidFill>
                <a:effectLst/>
                <a:latin typeface="+mn-lt"/>
                <a:ea typeface="+mn-ea"/>
                <a:cs typeface="+mn-cs"/>
              </a:rPr>
              <a:t>admired</a:t>
            </a:r>
            <a:r>
              <a:rPr lang="en-US" sz="1200" kern="1200" dirty="0">
                <a:solidFill>
                  <a:schemeClr val="tx1"/>
                </a:solidFill>
                <a:effectLst/>
                <a:latin typeface="+mn-lt"/>
                <a:ea typeface="+mn-ea"/>
                <a:cs typeface="+mn-cs"/>
              </a:rPr>
              <a:t>. They feel pride when moms tell them they wished they had breastfed or gave up too soon.  </a:t>
            </a:r>
          </a:p>
          <a:p>
            <a:endParaRPr lang="en-US" dirty="0"/>
          </a:p>
        </p:txBody>
      </p:sp>
      <p:sp>
        <p:nvSpPr>
          <p:cNvPr id="4" name="Slide Number Placeholder 3"/>
          <p:cNvSpPr>
            <a:spLocks noGrp="1"/>
          </p:cNvSpPr>
          <p:nvPr>
            <p:ph type="sldNum" sz="quarter" idx="10"/>
          </p:nvPr>
        </p:nvSpPr>
        <p:spPr/>
        <p:txBody>
          <a:bodyPr/>
          <a:lstStyle/>
          <a:p>
            <a:fld id="{020A6BEB-00D8-44F8-95C0-D6162C603D10}" type="slidenum">
              <a:rPr lang="en-US" smtClean="0"/>
              <a:t>6</a:t>
            </a:fld>
            <a:endParaRPr lang="en-US"/>
          </a:p>
        </p:txBody>
      </p:sp>
    </p:spTree>
    <p:extLst>
      <p:ext uri="{BB962C8B-B14F-4D97-AF65-F5344CB8AC3E}">
        <p14:creationId xmlns:p14="http://schemas.microsoft.com/office/powerpoint/2010/main" val="4237334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Breastfeeding is a journey with ups and downs. Some breastfeeding moms feel they missed out by ending their breastfeeding journey before they crossed the finish line. They wish they had sought support from others rather than give up.  </a:t>
            </a:r>
          </a:p>
          <a:p>
            <a:endParaRPr lang="en-US" dirty="0"/>
          </a:p>
        </p:txBody>
      </p:sp>
      <p:sp>
        <p:nvSpPr>
          <p:cNvPr id="4" name="Slide Number Placeholder 3"/>
          <p:cNvSpPr>
            <a:spLocks noGrp="1"/>
          </p:cNvSpPr>
          <p:nvPr>
            <p:ph type="sldNum" sz="quarter" idx="10"/>
          </p:nvPr>
        </p:nvSpPr>
        <p:spPr/>
        <p:txBody>
          <a:bodyPr/>
          <a:lstStyle/>
          <a:p>
            <a:fld id="{020A6BEB-00D8-44F8-95C0-D6162C603D10}" type="slidenum">
              <a:rPr lang="en-US" smtClean="0"/>
              <a:t>7</a:t>
            </a:fld>
            <a:endParaRPr lang="en-US"/>
          </a:p>
        </p:txBody>
      </p:sp>
    </p:spTree>
    <p:extLst>
      <p:ext uri="{BB962C8B-B14F-4D97-AF65-F5344CB8AC3E}">
        <p14:creationId xmlns:p14="http://schemas.microsoft.com/office/powerpoint/2010/main" val="1470985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You have 525,600 minutes this year. How will you feel when you invest in nurturing your baby this year? Cross the finish line as a breastfeeding mom.  </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Ways you can invest your 525,600 minutes wisely for you and your baby</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Keep a feeling journal</a:t>
            </a:r>
            <a:r>
              <a:rPr lang="en-US" sz="1200" kern="1200" dirty="0">
                <a:solidFill>
                  <a:schemeClr val="tx1"/>
                </a:solidFill>
                <a:effectLst/>
                <a:latin typeface="+mn-lt"/>
                <a:ea typeface="+mn-ea"/>
                <a:cs typeface="+mn-cs"/>
              </a:rPr>
              <a:t> about your breastfeeding experience. Someday, you will cherish knowing how you felt as you gave your baby the ultimate gift. And to your baby, it will be touching to read your journey of love.  </a:t>
            </a:r>
          </a:p>
          <a:p>
            <a:pPr lvl="0"/>
            <a:r>
              <a:rPr lang="en-US" sz="1200" b="1" kern="1200" dirty="0">
                <a:solidFill>
                  <a:schemeClr val="tx1"/>
                </a:solidFill>
                <a:effectLst/>
                <a:latin typeface="+mn-lt"/>
                <a:ea typeface="+mn-ea"/>
                <a:cs typeface="+mn-cs"/>
              </a:rPr>
              <a:t>Celebrate you!</a:t>
            </a:r>
            <a:r>
              <a:rPr lang="en-US" sz="1200" kern="1200" dirty="0">
                <a:solidFill>
                  <a:schemeClr val="tx1"/>
                </a:solidFill>
                <a:effectLst/>
                <a:latin typeface="+mn-lt"/>
                <a:ea typeface="+mn-ea"/>
                <a:cs typeface="+mn-cs"/>
              </a:rPr>
              <a:t> Look in the mirror and repeat these words: “I am an amazing mom. I am nurturing my baby in the best way possible. I may not be perfect to the world, but I am perfect to my baby. Someday, my baby will thank me for the gift of breastmilk. My hopes and dreams to be a great mom are coming true.”</a:t>
            </a:r>
          </a:p>
          <a:p>
            <a:pPr lvl="0"/>
            <a:r>
              <a:rPr lang="en-US" sz="1200" b="1" kern="1200" dirty="0">
                <a:solidFill>
                  <a:schemeClr val="tx1"/>
                </a:solidFill>
                <a:effectLst/>
                <a:latin typeface="+mn-lt"/>
                <a:ea typeface="+mn-ea"/>
                <a:cs typeface="+mn-cs"/>
              </a:rPr>
              <a:t>Post to social media</a:t>
            </a:r>
            <a:r>
              <a:rPr lang="en-US" sz="1200" kern="1200" dirty="0">
                <a:solidFill>
                  <a:schemeClr val="tx1"/>
                </a:solidFill>
                <a:effectLst/>
                <a:latin typeface="+mn-lt"/>
                <a:ea typeface="+mn-ea"/>
                <a:cs typeface="+mn-cs"/>
              </a:rPr>
              <a:t> about your breastfeeding journey. Other breastfeeding moms may welcome encouragement and celebration of the gift of breastfeeding. You may even inspire other moms to follow your lead.</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Write a letter to your future self</a:t>
            </a:r>
            <a:r>
              <a:rPr lang="en-US" sz="1200" kern="1200" dirty="0">
                <a:solidFill>
                  <a:schemeClr val="tx1"/>
                </a:solidFill>
                <a:effectLst/>
                <a:latin typeface="+mn-lt"/>
                <a:ea typeface="+mn-ea"/>
                <a:cs typeface="+mn-cs"/>
              </a:rPr>
              <a:t>. Take time to write a letter to your future self. In your letter, capture the swirl of feelings and events that motherhood brings. Imagine the future. Predict what your baby be like in 10 years. Guess what the world will be like. Date the letter and tuck it away for future discovery.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20A6BEB-00D8-44F8-95C0-D6162C603D10}" type="slidenum">
              <a:rPr lang="en-US" smtClean="0"/>
              <a:t>8</a:t>
            </a:fld>
            <a:endParaRPr lang="en-US"/>
          </a:p>
        </p:txBody>
      </p:sp>
    </p:spTree>
    <p:extLst>
      <p:ext uri="{BB962C8B-B14F-4D97-AF65-F5344CB8AC3E}">
        <p14:creationId xmlns:p14="http://schemas.microsoft.com/office/powerpoint/2010/main" val="2772293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Visit </a:t>
            </a:r>
            <a:r>
              <a:rPr lang="en-US" sz="1200" u="sng" kern="1200" dirty="0">
                <a:solidFill>
                  <a:schemeClr val="tx1"/>
                </a:solidFill>
                <a:effectLst/>
                <a:latin typeface="+mn-lt"/>
                <a:ea typeface="+mn-ea"/>
                <a:cs typeface="+mn-cs"/>
                <a:hlinkClick r:id="rId3"/>
              </a:rPr>
              <a:t>WICBreastfeeding.FNS.USDA.gov/Letter-Your-Future-Self</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inspiration for your letter or visit </a:t>
            </a:r>
            <a:r>
              <a:rPr lang="en-US" sz="1200" u="sng" kern="1200" dirty="0">
                <a:solidFill>
                  <a:schemeClr val="tx1"/>
                </a:solidFill>
                <a:effectLst/>
                <a:latin typeface="+mn-lt"/>
                <a:ea typeface="+mn-ea"/>
                <a:cs typeface="+mn-cs"/>
                <a:hlinkClick r:id="rId4"/>
              </a:rPr>
              <a:t>WICBreastfeeding.FNS.USDA.gov/</a:t>
            </a:r>
            <a:r>
              <a:rPr lang="en-US" sz="1200" kern="1200" dirty="0">
                <a:solidFill>
                  <a:schemeClr val="tx1"/>
                </a:solidFill>
                <a:effectLst/>
                <a:latin typeface="+mn-lt"/>
                <a:ea typeface="+mn-ea"/>
                <a:cs typeface="+mn-cs"/>
              </a:rPr>
              <a:t> for more information on breastfeeding.</a:t>
            </a:r>
          </a:p>
          <a:p>
            <a:endParaRPr lang="en-US" sz="1200"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10"/>
          </p:nvPr>
        </p:nvSpPr>
        <p:spPr/>
        <p:txBody>
          <a:bodyPr/>
          <a:lstStyle/>
          <a:p>
            <a:fld id="{020A6BEB-00D8-44F8-95C0-D6162C603D10}" type="slidenum">
              <a:rPr lang="en-US" smtClean="0"/>
              <a:t>9</a:t>
            </a:fld>
            <a:endParaRPr lang="en-US"/>
          </a:p>
        </p:txBody>
      </p:sp>
    </p:spTree>
    <p:extLst>
      <p:ext uri="{BB962C8B-B14F-4D97-AF65-F5344CB8AC3E}">
        <p14:creationId xmlns:p14="http://schemas.microsoft.com/office/powerpoint/2010/main" val="1553488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C795937-684B-44EB-A196-0C2F076D36DD}" type="datetimeFigureOut">
              <a:rPr lang="en-US" smtClean="0"/>
              <a:t>7/16/21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1319483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795937-684B-44EB-A196-0C2F076D36DD}" type="datetimeFigureOut">
              <a:rPr lang="en-US" smtClean="0"/>
              <a:t>7/16/21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2829069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795937-684B-44EB-A196-0C2F076D36DD}" type="datetimeFigureOut">
              <a:rPr lang="en-US" smtClean="0"/>
              <a:t>7/16/21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108065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795937-684B-44EB-A196-0C2F076D36DD}" type="datetimeFigureOut">
              <a:rPr lang="en-US" smtClean="0"/>
              <a:t>7/16/21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875737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C795937-684B-44EB-A196-0C2F076D36DD}" type="datetimeFigureOut">
              <a:rPr lang="en-US" smtClean="0"/>
              <a:t>7/16/21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1833229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C795937-684B-44EB-A196-0C2F076D36DD}" type="datetimeFigureOut">
              <a:rPr lang="en-US" smtClean="0"/>
              <a:t>7/16/21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220344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C795937-684B-44EB-A196-0C2F076D36DD}" type="datetimeFigureOut">
              <a:rPr lang="en-US" smtClean="0"/>
              <a:t>7/16/21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1220018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795937-684B-44EB-A196-0C2F076D36DD}" type="datetimeFigureOut">
              <a:rPr lang="en-US" smtClean="0"/>
              <a:t>7/16/21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32434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795937-684B-44EB-A196-0C2F076D36DD}" type="datetimeFigureOut">
              <a:rPr lang="en-US" smtClean="0"/>
              <a:t>7/16/21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1263964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C795937-684B-44EB-A196-0C2F076D36DD}" type="datetimeFigureOut">
              <a:rPr lang="en-US" smtClean="0"/>
              <a:t>7/16/21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386250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C795937-684B-44EB-A196-0C2F076D36DD}" type="datetimeFigureOut">
              <a:rPr lang="en-US" smtClean="0"/>
              <a:t>7/16/21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BFF94-88F7-4EA8-BED9-A144F351532B}" type="slidenum">
              <a:rPr lang="en-US" smtClean="0"/>
              <a:t>‹#›</a:t>
            </a:fld>
            <a:endParaRPr lang="en-US"/>
          </a:p>
        </p:txBody>
      </p:sp>
    </p:spTree>
    <p:extLst>
      <p:ext uri="{BB962C8B-B14F-4D97-AF65-F5344CB8AC3E}">
        <p14:creationId xmlns:p14="http://schemas.microsoft.com/office/powerpoint/2010/main" val="1269294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95937-684B-44EB-A196-0C2F076D36DD}" type="datetimeFigureOut">
              <a:rPr lang="en-US" smtClean="0"/>
              <a:t>7/16/21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ABFF94-88F7-4EA8-BED9-A144F351532B}" type="slidenum">
              <a:rPr lang="en-US" smtClean="0"/>
              <a:t>‹#›</a:t>
            </a:fld>
            <a:endParaRPr lang="en-US"/>
          </a:p>
        </p:txBody>
      </p:sp>
    </p:spTree>
    <p:extLst>
      <p:ext uri="{BB962C8B-B14F-4D97-AF65-F5344CB8AC3E}">
        <p14:creationId xmlns:p14="http://schemas.microsoft.com/office/powerpoint/2010/main" val="52292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cbreastfeeding.fns.usda.gov/"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525,600 Minutes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5009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558473"/>
            <a:ext cx="10515600" cy="3618490"/>
          </a:xfrm>
        </p:spPr>
        <p:txBody>
          <a:bodyPr>
            <a:normAutofit/>
          </a:bodyPr>
          <a:lstStyle/>
          <a:p>
            <a:pPr marL="0" indent="0" algn="ctr">
              <a:buNone/>
            </a:pPr>
            <a:r>
              <a:rPr lang="en-US" sz="9600" dirty="0"/>
              <a:t>Questions????</a:t>
            </a:r>
          </a:p>
        </p:txBody>
      </p:sp>
    </p:spTree>
    <p:extLst>
      <p:ext uri="{BB962C8B-B14F-4D97-AF65-F5344CB8AC3E}">
        <p14:creationId xmlns:p14="http://schemas.microsoft.com/office/powerpoint/2010/main" val="354061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24148" y="164828"/>
            <a:ext cx="8943703" cy="6357891"/>
          </a:xfrm>
          <a:prstGeom prst="rect">
            <a:avLst/>
          </a:prstGeom>
        </p:spPr>
      </p:pic>
    </p:spTree>
    <p:extLst>
      <p:ext uri="{BB962C8B-B14F-4D97-AF65-F5344CB8AC3E}">
        <p14:creationId xmlns:p14="http://schemas.microsoft.com/office/powerpoint/2010/main" val="2640818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69736" y="138834"/>
            <a:ext cx="9447646" cy="6719166"/>
          </a:xfrm>
          <a:prstGeom prst="rect">
            <a:avLst/>
          </a:prstGeom>
        </p:spPr>
      </p:pic>
    </p:spTree>
    <p:extLst>
      <p:ext uri="{BB962C8B-B14F-4D97-AF65-F5344CB8AC3E}">
        <p14:creationId xmlns:p14="http://schemas.microsoft.com/office/powerpoint/2010/main" val="3138887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37673" y="365125"/>
            <a:ext cx="9906230" cy="5882279"/>
          </a:xfrm>
          <a:prstGeom prst="rect">
            <a:avLst/>
          </a:prstGeom>
        </p:spPr>
      </p:pic>
    </p:spTree>
    <p:extLst>
      <p:ext uri="{BB962C8B-B14F-4D97-AF65-F5344CB8AC3E}">
        <p14:creationId xmlns:p14="http://schemas.microsoft.com/office/powerpoint/2010/main" val="2398469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939799" y="267854"/>
            <a:ext cx="10312401" cy="6446982"/>
          </a:xfrm>
          <a:prstGeom prst="rect">
            <a:avLst/>
          </a:prstGeom>
        </p:spPr>
      </p:pic>
    </p:spTree>
    <p:extLst>
      <p:ext uri="{BB962C8B-B14F-4D97-AF65-F5344CB8AC3E}">
        <p14:creationId xmlns:p14="http://schemas.microsoft.com/office/powerpoint/2010/main" val="818597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09273" y="198870"/>
            <a:ext cx="6973454" cy="6566766"/>
          </a:xfrm>
          <a:prstGeom prst="rect">
            <a:avLst/>
          </a:prstGeom>
        </p:spPr>
      </p:pic>
    </p:spTree>
    <p:extLst>
      <p:ext uri="{BB962C8B-B14F-4D97-AF65-F5344CB8AC3E}">
        <p14:creationId xmlns:p14="http://schemas.microsoft.com/office/powerpoint/2010/main" val="385043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62908" y="729762"/>
            <a:ext cx="7880838" cy="5519965"/>
          </a:xfrm>
          <a:prstGeom prst="rect">
            <a:avLst/>
          </a:prstGeom>
        </p:spPr>
      </p:pic>
    </p:spTree>
    <p:extLst>
      <p:ext uri="{BB962C8B-B14F-4D97-AF65-F5344CB8AC3E}">
        <p14:creationId xmlns:p14="http://schemas.microsoft.com/office/powerpoint/2010/main" val="3483589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71600" y="184728"/>
            <a:ext cx="9448800" cy="6474690"/>
          </a:xfrm>
          <a:prstGeom prst="rect">
            <a:avLst/>
          </a:prstGeom>
        </p:spPr>
      </p:pic>
    </p:spTree>
    <p:extLst>
      <p:ext uri="{BB962C8B-B14F-4D97-AF65-F5344CB8AC3E}">
        <p14:creationId xmlns:p14="http://schemas.microsoft.com/office/powerpoint/2010/main" val="197746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764" y="1825625"/>
            <a:ext cx="11194472" cy="4351338"/>
          </a:xfrm>
        </p:spPr>
        <p:txBody>
          <a:bodyPr/>
          <a:lstStyle/>
          <a:p>
            <a:pPr marL="0" indent="0" algn="ctr">
              <a:buNone/>
            </a:pPr>
            <a:r>
              <a:rPr lang="en-US" sz="5400" dirty="0"/>
              <a:t>For more information about breastfeeding and your breastfeeding journey, visit </a:t>
            </a:r>
            <a:r>
              <a:rPr lang="en-US" sz="5400" u="sng" dirty="0">
                <a:hlinkClick r:id="rId3"/>
              </a:rPr>
              <a:t>https://wicbreastfeeding.fns.usda.gov/</a:t>
            </a:r>
            <a:r>
              <a:rPr lang="en-US" sz="5400" dirty="0"/>
              <a:t> </a:t>
            </a:r>
          </a:p>
          <a:p>
            <a:pPr marL="0" indent="0">
              <a:buNone/>
            </a:pPr>
            <a:endParaRPr lang="en-US" dirty="0"/>
          </a:p>
          <a:p>
            <a:endParaRPr lang="en-US" dirty="0"/>
          </a:p>
        </p:txBody>
      </p:sp>
    </p:spTree>
    <p:extLst>
      <p:ext uri="{BB962C8B-B14F-4D97-AF65-F5344CB8AC3E}">
        <p14:creationId xmlns:p14="http://schemas.microsoft.com/office/powerpoint/2010/main" val="34534431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546</Words>
  <Application>Microsoft Macintosh PowerPoint</Application>
  <PresentationFormat>Widescreen</PresentationFormat>
  <Paragraphs>28</Paragraphs>
  <Slides>10</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525,600 Minutes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Chickasaw Nation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525,600 Minutes</dc:title>
  <dc:creator>Melody Schrank</dc:creator>
  <cp:lastModifiedBy>Microsoft Office User</cp:lastModifiedBy>
  <cp:revision>9</cp:revision>
  <dcterms:created xsi:type="dcterms:W3CDTF">2021-02-01T22:23:07Z</dcterms:created>
  <dcterms:modified xsi:type="dcterms:W3CDTF">2021-07-16T13:13:45Z</dcterms:modified>
</cp:coreProperties>
</file>